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92" r:id="rId6"/>
    <p:sldId id="293" r:id="rId7"/>
    <p:sldId id="259" r:id="rId8"/>
    <p:sldId id="261" r:id="rId9"/>
    <p:sldId id="26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67" r:id="rId18"/>
    <p:sldId id="268" r:id="rId19"/>
    <p:sldId id="269" r:id="rId20"/>
    <p:sldId id="270" r:id="rId21"/>
    <p:sldId id="275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90" r:id="rId46"/>
    <p:sldId id="291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9785" autoAdjust="0"/>
  </p:normalViewPr>
  <p:slideViewPr>
    <p:cSldViewPr>
      <p:cViewPr>
        <p:scale>
          <a:sx n="67" d="100"/>
          <a:sy n="6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A8364-BE0B-44FD-9DA7-EF172CD54645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EA380-A84E-431E-B431-AF3D51267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tr-TR" smtClean="0"/>
              <a:t>/34</a:t>
            </a:r>
            <a:endParaRPr lang="tr-TR" dirty="0"/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26.8.2017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dirty="0" smtClean="0"/>
              <a:t>/34</a:t>
            </a:r>
            <a:endParaRPr lang="tr-TR" dirty="0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 descr="D:\GLUTEN SCANNER\GLUTEN SCANNER YAZIŞMALAR\Gluten Scanner 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071934" y="6143644"/>
            <a:ext cx="1428760" cy="5715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4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GLUTEN%20SCANNER\&#199;APRAZ%20BULA&#350;MA%20V&#304;DEOSU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273301"/>
            <a:ext cx="7772400" cy="294164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Mehmet TANRISEVEN</a:t>
            </a:r>
            <a:b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Adana Çölyak Derneği,</a:t>
            </a:r>
            <a:b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Glutensiz Beslenme ve </a:t>
            </a:r>
            <a:b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Gıda Kontrol Derneği Başkanı</a:t>
            </a:r>
            <a:b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Gluten Scanner Kurcusu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2. HAMMADDE VEYA PAKETLİ ÜRÜN TEMİNİ (ALIŞVERİŞ)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Profesyonel işletmeler </a:t>
            </a:r>
            <a:r>
              <a:rPr lang="tr-TR" sz="3200" dirty="0" err="1" smtClean="0"/>
              <a:t>hammadeleri</a:t>
            </a:r>
            <a:r>
              <a:rPr lang="tr-TR" sz="3200" dirty="0" smtClean="0"/>
              <a:t> glutensiz olmalı bu mümkün değilse Dernek Listelerinde bulunan veya gluten analizi yapılmış ürün tercih etmelidir.</a:t>
            </a:r>
          </a:p>
          <a:p>
            <a:r>
              <a:rPr lang="tr-TR" sz="3200" dirty="0" smtClean="0"/>
              <a:t>Gluten analizleri bir sefere mahsus değil her partide yapılmalıdır.</a:t>
            </a:r>
          </a:p>
          <a:p>
            <a:r>
              <a:rPr lang="tr-TR" sz="3200" dirty="0" smtClean="0"/>
              <a:t>Gluten bazı istisnalar dışında yıkanarak temizlenebilir.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2. HAMMADDE VEYA PAKETLİ ÜRÜN TEMİNİ (ALIŞVERİŞ)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- Etiket Okuma </a:t>
            </a:r>
          </a:p>
          <a:p>
            <a:r>
              <a:rPr lang="tr-TR" sz="3200" dirty="0" smtClean="0"/>
              <a:t>- Dernek Listeleri</a:t>
            </a:r>
          </a:p>
          <a:p>
            <a:r>
              <a:rPr lang="tr-TR" sz="3200" dirty="0" smtClean="0"/>
              <a:t>   - Ankara Çölyak Derneği Listesi</a:t>
            </a:r>
          </a:p>
          <a:p>
            <a:r>
              <a:rPr lang="tr-TR" sz="3200" dirty="0" smtClean="0"/>
              <a:t>   - Vahdet </a:t>
            </a:r>
            <a:r>
              <a:rPr lang="tr-TR" sz="3200" dirty="0" err="1" smtClean="0"/>
              <a:t>YANIK’ın</a:t>
            </a:r>
            <a:r>
              <a:rPr lang="tr-TR" sz="3200" dirty="0" smtClean="0"/>
              <a:t> Listesi</a:t>
            </a:r>
          </a:p>
          <a:p>
            <a:r>
              <a:rPr lang="tr-TR" sz="3200" dirty="0" smtClean="0"/>
              <a:t>   -  İstanbul Çölyakla Yaşam Derneği Listesi</a:t>
            </a:r>
          </a:p>
          <a:p>
            <a:r>
              <a:rPr lang="tr-TR" sz="3200" dirty="0" smtClean="0"/>
              <a:t>   -  Birleştirilmiş Liste</a:t>
            </a:r>
          </a:p>
          <a:p>
            <a:r>
              <a:rPr lang="tr-TR" sz="3200" dirty="0" smtClean="0"/>
              <a:t>- Gluten Scanner Mobil Uygulaması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2. HAMMADDE VEYA PAKETLİ ÜRÜN TEMİNİ (ALIŞVERİŞ)</a:t>
            </a:r>
            <a:br>
              <a:rPr lang="tr-TR" sz="3400" b="1" dirty="0" smtClean="0">
                <a:solidFill>
                  <a:srgbClr val="C00000"/>
                </a:solidFill>
              </a:rPr>
            </a:br>
            <a:r>
              <a:rPr lang="tr-TR" sz="3400" b="1" dirty="0" smtClean="0">
                <a:solidFill>
                  <a:srgbClr val="C00000"/>
                </a:solidFill>
              </a:rPr>
              <a:t>BİRLEŞTİRİLMİŞ LİSTE </a:t>
            </a:r>
            <a:br>
              <a:rPr lang="tr-TR" sz="3400" b="1" dirty="0" smtClean="0">
                <a:solidFill>
                  <a:srgbClr val="C00000"/>
                </a:solidFill>
              </a:rPr>
            </a:br>
            <a:r>
              <a:rPr lang="tr-TR" sz="3400" b="1" dirty="0" smtClean="0">
                <a:solidFill>
                  <a:srgbClr val="C00000"/>
                </a:solidFill>
              </a:rPr>
              <a:t>www.</a:t>
            </a:r>
            <a:r>
              <a:rPr lang="tr-TR" sz="3400" b="1" dirty="0" err="1" smtClean="0">
                <a:solidFill>
                  <a:srgbClr val="C00000"/>
                </a:solidFill>
              </a:rPr>
              <a:t>glutenscanner</a:t>
            </a:r>
            <a:r>
              <a:rPr lang="tr-TR" sz="3400" b="1" dirty="0" smtClean="0">
                <a:solidFill>
                  <a:srgbClr val="C00000"/>
                </a:solidFill>
              </a:rPr>
              <a:t>.org</a:t>
            </a:r>
            <a:endParaRPr lang="tr-TR" sz="3400" b="1" dirty="0">
              <a:solidFill>
                <a:srgbClr val="C00000"/>
              </a:solidFill>
            </a:endParaRPr>
          </a:p>
        </p:txBody>
      </p:sp>
      <p:pic>
        <p:nvPicPr>
          <p:cNvPr id="5" name="4 İçerik Yer Tutucusu" descr="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459549"/>
            <a:ext cx="8229600" cy="3184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RENKLERİN ANLAMLARI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38912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Gri Kategori: Türkiye’de yerel bazda faaliyet gösteren dernekler tarafından firmalar ile yapılan yazışmalar sonucunda firmaların ürünlerinde gluten olmadığını yazılı </a:t>
            </a:r>
            <a:r>
              <a:rPr lang="tr-TR" sz="3200" dirty="0" smtClean="0">
                <a:solidFill>
                  <a:schemeClr val="bg1"/>
                </a:solidFill>
              </a:rPr>
              <a:t>cevapları</a:t>
            </a:r>
            <a:r>
              <a:rPr lang="tr-TR" sz="3200" dirty="0" smtClean="0">
                <a:solidFill>
                  <a:schemeClr val="bg1"/>
                </a:solidFill>
              </a:rPr>
              <a:t> sonucu</a:t>
            </a:r>
            <a:r>
              <a:rPr lang="tr-TR" sz="3200" dirty="0" smtClean="0">
                <a:solidFill>
                  <a:schemeClr val="bg1"/>
                </a:solidFill>
              </a:rPr>
              <a:t> listelere </a:t>
            </a:r>
            <a:r>
              <a:rPr lang="tr-TR" sz="3200" dirty="0" smtClean="0">
                <a:solidFill>
                  <a:schemeClr val="bg1"/>
                </a:solidFill>
              </a:rPr>
              <a:t>dahil ettikleri markaları veya </a:t>
            </a:r>
            <a:r>
              <a:rPr lang="tr-TR" sz="3200" dirty="0" smtClean="0">
                <a:solidFill>
                  <a:schemeClr val="bg1"/>
                </a:solidFill>
              </a:rPr>
              <a:t>firmaların Glutensiz </a:t>
            </a:r>
            <a:r>
              <a:rPr lang="tr-TR" sz="3200" dirty="0" smtClean="0">
                <a:solidFill>
                  <a:schemeClr val="bg1"/>
                </a:solidFill>
              </a:rPr>
              <a:t>Beslenme ve Gıda Kontrol </a:t>
            </a:r>
            <a:r>
              <a:rPr lang="tr-TR" sz="3200" dirty="0" smtClean="0">
                <a:solidFill>
                  <a:schemeClr val="bg1"/>
                </a:solidFill>
              </a:rPr>
              <a:t>Derneğine ürünlerinde </a:t>
            </a:r>
            <a:r>
              <a:rPr lang="tr-TR" sz="3200" dirty="0" smtClean="0">
                <a:solidFill>
                  <a:schemeClr val="bg1"/>
                </a:solidFill>
              </a:rPr>
              <a:t>gluten </a:t>
            </a:r>
            <a:r>
              <a:rPr lang="tr-TR" sz="3200" dirty="0" smtClean="0">
                <a:solidFill>
                  <a:schemeClr val="bg1"/>
                </a:solidFill>
              </a:rPr>
              <a:t>bulunmadığını yazı ile bildirmesini </a:t>
            </a:r>
            <a:r>
              <a:rPr lang="tr-TR" sz="3200" dirty="0" smtClean="0">
                <a:solidFill>
                  <a:schemeClr val="bg1"/>
                </a:solidFill>
              </a:rPr>
              <a:t>ifade etmektedir.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RENKLERİN ANLAMLARI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3891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r-TR" sz="4000" dirty="0" smtClean="0"/>
              <a:t>Sarı Kategori: Firmalar tarafından yazılı olarak ürünlerinde gluten olmadığını bildiren yazı ile birlikte akredite laboratuardan alınan gluten analiz raporunun bulunmasını ifade eder. 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RENKLERİN ANLAMLARI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38912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tr-TR" sz="3000" dirty="0" smtClean="0"/>
              <a:t>Yeşil Kategori: Derneğimiz tarafından firmanız tarafından üretilen ürünlerin düzenli olarak akredite </a:t>
            </a:r>
            <a:r>
              <a:rPr lang="tr-TR" sz="3000" dirty="0" err="1" smtClean="0"/>
              <a:t>laboratuvarlarda</a:t>
            </a:r>
            <a:r>
              <a:rPr lang="tr-TR" sz="3000" dirty="0" smtClean="0"/>
              <a:t>  gluten analizlerinin yapılarak ilan edilmesini ifade eder. 4 aylık dönemler  veya üretim partileri bazında bilinmeyen bir zamanda Türkiye’nin herhangi bir yerinden, </a:t>
            </a:r>
            <a:r>
              <a:rPr lang="tr-TR" sz="3000" dirty="0" smtClean="0"/>
              <a:t>herhangi </a:t>
            </a:r>
            <a:r>
              <a:rPr lang="tr-TR" sz="3000" dirty="0" smtClean="0"/>
              <a:t>bir </a:t>
            </a:r>
            <a:r>
              <a:rPr lang="tr-TR" sz="3000" dirty="0" err="1" smtClean="0"/>
              <a:t>şatış</a:t>
            </a:r>
            <a:r>
              <a:rPr lang="tr-TR" sz="3000" dirty="0" smtClean="0"/>
              <a:t> noktasından temin edilen ürünlerin akredite </a:t>
            </a:r>
            <a:r>
              <a:rPr lang="tr-TR" sz="3000" dirty="0" err="1" smtClean="0"/>
              <a:t>laboratuvarda</a:t>
            </a:r>
            <a:r>
              <a:rPr lang="tr-TR" sz="3000" dirty="0" smtClean="0"/>
              <a:t> analizler </a:t>
            </a:r>
            <a:r>
              <a:rPr lang="tr-TR" sz="3000" dirty="0" smtClean="0"/>
              <a:t>inin yapılmasını ifade eder.</a:t>
            </a:r>
            <a:endParaRPr lang="tr-T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RENKLERİN ANLAMLARI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38912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3600" dirty="0" smtClean="0"/>
              <a:t>Turuncu Kategori: Firmalar ile ürünleri hakkında yapılan yazışmalar 4 ayda bir yenilenecektir. Dönemlik yazışmalara cevap vermeyen firmalar izlemeye alınacak ikinci   4 aylık dönemde cevap verilmediği takdirde listeden çıkartılmaktadır.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GLUTEN SCANNER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868" y="1935480"/>
            <a:ext cx="5114932" cy="3993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* GOOGLE PLAY MAĞZASINDAN ÜCRETSİZ OLARAK İNDİRİLMEKTEDİR.</a:t>
            </a:r>
          </a:p>
          <a:p>
            <a:pPr>
              <a:buNone/>
            </a:pPr>
            <a:endParaRPr lang="tr-TR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 * CEP TELEFONUNDA KAPLADIĞI ALAN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      </a:t>
            </a:r>
            <a:r>
              <a:rPr lang="tr-TR" dirty="0" smtClean="0">
                <a:solidFill>
                  <a:srgbClr val="00B050"/>
                </a:solidFill>
                <a:latin typeface="Arial Black" pitchFamily="34" charset="0"/>
              </a:rPr>
              <a:t>500 KB.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GLUTEN SCANNER NASIL KULLANILIR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tr-TR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AÇILIŞ EKRANI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399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GLUTEN SCANNER NASIL KULLANILIR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SORGU EKRANI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</a:rPr>
              <a:t>ÇAPRAZ BULAŞMA</a:t>
            </a:r>
            <a:endParaRPr lang="tr-TR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GLUTEN SCANNER NASIL KULLANILIR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YANIT   EKRANI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GLUTEN SCANNER NASIL KULLANILIR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YANIT   EKRANI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YILDIZLARIN ANLAMI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DERNEK ONAYI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YILDIZLARIN ANLAMI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/>
                </a:solidFill>
                <a:latin typeface="Arial Black" pitchFamily="34" charset="0"/>
              </a:rPr>
              <a:t>  D</a:t>
            </a: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ERNEK ONAYI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ETİKET BİLGİSİ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21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YILDIZLARIN ANLAMI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DERNEK ONAYI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ETİKET BİLGİSİ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ÜRÜN ANALİZİ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3"/>
            <a:ext cx="25003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YILDIZLARIN ANLAMI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DERNEK ONAYI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ETİKET BİLGİSİ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ÜRÜN ANALİZİ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MÜŞTERİ MEMNUNİYETİ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YILDIZLARIN ANLAMI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 fontScale="62500" lnSpcReduction="20000"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DERNEK ONAYI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ETİKET BİLGİSİ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ÜRÜN ANALİZİ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MÜŞTERİ MEMNUNİYETİ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+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DÜZENLİ FİRMA DENETİMİ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MANUEL SORGU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SORGU EKRANINI MANUEL KONUMUNA ALIYORUZ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MANUEL SORGU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SORGU EKRANINI MANUEL KONUMUNA ALIYORUZ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4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MANUEL SORGU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YANIT   EKRANI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500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ÇAPRAZ BULAŞMA NEDİR</a:t>
            </a:r>
            <a:br>
              <a:rPr lang="tr-T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tr-T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(KONTAMİNASYON)</a:t>
            </a:r>
            <a:endParaRPr lang="tr-T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None/>
            </a:pPr>
            <a:r>
              <a:rPr lang="tr-TR" sz="3600" dirty="0" smtClean="0"/>
              <a:t>	</a:t>
            </a:r>
            <a:r>
              <a:rPr lang="tr-TR" sz="3600" dirty="0" err="1" smtClean="0"/>
              <a:t>Kontaminasyon</a:t>
            </a:r>
            <a:r>
              <a:rPr lang="tr-TR" sz="3600" dirty="0" smtClean="0"/>
              <a:t> (Bulaş): İstenmeyen zararlı maddeler (gluten) veya mikroorganizmaların bir yolla besinlere bulaşmasıdır.</a:t>
            </a:r>
          </a:p>
          <a:p>
            <a:pPr lvl="1" algn="just">
              <a:buNone/>
            </a:pPr>
            <a:r>
              <a:rPr lang="tr-TR" sz="1000" dirty="0" smtClean="0"/>
              <a:t> </a:t>
            </a:r>
          </a:p>
          <a:p>
            <a:pPr lvl="1" algn="just">
              <a:buNone/>
            </a:pPr>
            <a:r>
              <a:rPr lang="tr-TR" sz="3600" dirty="0" smtClean="0"/>
              <a:t>	</a:t>
            </a:r>
            <a:r>
              <a:rPr lang="tr-TR" sz="3600" dirty="0" smtClean="0">
                <a:solidFill>
                  <a:srgbClr val="FF0000"/>
                </a:solidFill>
              </a:rPr>
              <a:t>Çapraz Bulaşma: Zararlı etkenlerin besinlere dolaylı yoldan bulaşmasıdır.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KAYIT EKRANI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SİSTEME KAYITLI OLMAYAN ÜRÜNLER KULLANICILAR  TARAFINDAN KAYDEDİLEREK SİSTEM KENDİNİ SÜREKLİ DİNAMİK HALDE TUTMAKTADIR.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9" y="1928802"/>
            <a:ext cx="249871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YENİ KAYIT DENETİMİ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99385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YENİ KAYDEDİLEN ÜRÜNLER DENETLENEREK SİSTEME KATILIMI İÇİN ONAY VERİLMEKTEDİR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928803"/>
            <a:ext cx="250032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ONAY AŞAMALARI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935480"/>
            <a:ext cx="8043890" cy="3993850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ÜRÜN BARKODUNUN AİT OLDUĞU FİRMA TESPİTİ (GEPİR)</a:t>
            </a:r>
          </a:p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KAYDEDİLEN BARKODUN AİT OLDUĞU ÜRÜN TESPİTİ</a:t>
            </a:r>
          </a:p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DERNEK LİSTESİNE GÖRE GLUTENSİZ ÜRÜNLERİN TESPİTİ</a:t>
            </a:r>
          </a:p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ONAY</a:t>
            </a:r>
          </a:p>
          <a:p>
            <a:pPr marL="514350" indent="-514350">
              <a:buNone/>
            </a:pPr>
            <a:endParaRPr lang="tr-TR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GELİŞTİRME ÇALIŞMALARI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935480"/>
            <a:ext cx="8043890" cy="3993850"/>
          </a:xfrm>
        </p:spPr>
        <p:txBody>
          <a:bodyPr anchor="ctr">
            <a:normAutofit fontScale="77500" lnSpcReduction="20000"/>
          </a:bodyPr>
          <a:lstStyle/>
          <a:p>
            <a:pPr marL="742950" indent="-742950">
              <a:buAutoNum type="arabicPeriod"/>
            </a:pP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GLUTENSİZ ÜRÜNÜ BULABİLECEĞİ MARKETE YÖNLENDİRME</a:t>
            </a:r>
          </a:p>
          <a:p>
            <a:pPr marL="742950" indent="-742950">
              <a:buAutoNum type="arabicPeriod"/>
            </a:pPr>
            <a:endParaRPr lang="tr-TR" sz="36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/>
            </a:pP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ÇÖLYAK DERNEKLERİNE YÖNLENDİRME</a:t>
            </a:r>
          </a:p>
          <a:p>
            <a:pPr marL="742950" indent="-742950">
              <a:buAutoNum type="arabicPeriod"/>
            </a:pPr>
            <a:endParaRPr lang="tr-TR" sz="36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/>
            </a:pP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GLUTENSİZ MENÜSÜ OLAN CAFE, PASTANE VE RESTORANLARA YÖNLENDİRME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GELİŞTİRME ÇALIŞMALARI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935480"/>
            <a:ext cx="8043890" cy="3993850"/>
          </a:xfrm>
        </p:spPr>
        <p:txBody>
          <a:bodyPr anchor="ctr">
            <a:normAutofit fontScale="77500" lnSpcReduction="20000"/>
          </a:bodyPr>
          <a:lstStyle/>
          <a:p>
            <a:pPr marL="742950" indent="-742950">
              <a:buFont typeface="Wingdings 2"/>
              <a:buAutoNum type="arabicPeriod" startAt="4"/>
            </a:pP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GLUTENSİZ MENÜSÜ OLAN OTELLERE YÖNLENDİRME</a:t>
            </a:r>
          </a:p>
          <a:p>
            <a:pPr marL="742950" indent="-742950">
              <a:buAutoNum type="arabicPeriod" startAt="4"/>
            </a:pPr>
            <a:endParaRPr lang="tr-TR" sz="36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 startAt="5"/>
            </a:pP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ÇÖLYAK KONUSUNDA ÖZEL ÇALIŞMA YAPAN HEKİMLERE YÖNLENDİRME</a:t>
            </a:r>
          </a:p>
          <a:p>
            <a:pPr marL="742950" indent="-742950">
              <a:buAutoNum type="arabicPeriod" startAt="5"/>
            </a:pPr>
            <a:endParaRPr lang="tr-TR" sz="36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 startAt="5"/>
            </a:pP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GLUTENSİZ ÜRÜN SATIŞI YAPAN İNTERNET SİTELERİNE YÖNLENDİRME</a:t>
            </a: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GELİŞTİRME ÇALIŞMALARI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935480"/>
            <a:ext cx="8043890" cy="3993850"/>
          </a:xfrm>
        </p:spPr>
        <p:txBody>
          <a:bodyPr anchor="ctr">
            <a:normAutofit fontScale="92500" lnSpcReduction="10000"/>
          </a:bodyPr>
          <a:lstStyle/>
          <a:p>
            <a:pPr marL="742950" indent="-742950">
              <a:buNone/>
            </a:pPr>
            <a:r>
              <a:rPr lang="tr-T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7.</a:t>
            </a:r>
            <a:r>
              <a:rPr lang="tr-TR" sz="2800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GLUTENSİZ YEMEK TARİFLERİ</a:t>
            </a:r>
          </a:p>
          <a:p>
            <a:pPr marL="742950" indent="-742950">
              <a:buNone/>
            </a:pP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 startAt="8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ÜRÜNLER HAKKINDA YORUM YAPABİLME</a:t>
            </a:r>
          </a:p>
          <a:p>
            <a:pPr marL="742950" indent="-742950">
              <a:buAutoNum type="arabicPeriod" startAt="8"/>
            </a:pP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 startAt="8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GLUTENSİZ DİYET HABERLERİ</a:t>
            </a:r>
          </a:p>
          <a:p>
            <a:pPr marL="742950" indent="-742950">
              <a:buAutoNum type="arabicPeriod" startAt="8"/>
            </a:pP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 startAt="8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ŞİRKETLERE GİRİŞ YETKİSİ VERİLMESİ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İMKAN VE KABİLİYETLERİ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935480"/>
            <a:ext cx="8043890" cy="3993850"/>
          </a:xfrm>
        </p:spPr>
        <p:txBody>
          <a:bodyPr anchor="ctr">
            <a:normAutofit/>
          </a:bodyPr>
          <a:lstStyle/>
          <a:p>
            <a:pPr marL="742950" indent="-742950" algn="ctr">
              <a:buNone/>
            </a:pPr>
            <a:r>
              <a:rPr lang="tr-TR" sz="2800" dirty="0" smtClean="0">
                <a:solidFill>
                  <a:srgbClr val="FFFF00"/>
                </a:solidFill>
                <a:latin typeface="Arial Black" pitchFamily="34" charset="0"/>
              </a:rPr>
              <a:t>PAKETLİ GIDALARDA </a:t>
            </a:r>
          </a:p>
          <a:p>
            <a:pPr marL="742950" indent="-7429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TÜM ALERJENLERİ,</a:t>
            </a:r>
          </a:p>
          <a:p>
            <a:pPr marL="742950" indent="-742950">
              <a:buAutoNum type="arabicPeriod"/>
            </a:pP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ORGANİK SERTİFİKALI ÜRÜNLERİ,</a:t>
            </a:r>
          </a:p>
          <a:p>
            <a:pPr marL="742950" indent="-742950">
              <a:buAutoNum type="arabicPeriod"/>
            </a:pP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HELAL SERTİFİKALI ÜRÜNLERİ TANIYABİLİR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İMKAN VE KABİLİYETLERİ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935480"/>
            <a:ext cx="8043890" cy="3993850"/>
          </a:xfrm>
        </p:spPr>
        <p:txBody>
          <a:bodyPr anchor="ctr">
            <a:normAutofit/>
          </a:bodyPr>
          <a:lstStyle/>
          <a:p>
            <a:pPr marL="742950" indent="-742950" algn="ctr">
              <a:buNone/>
            </a:pPr>
            <a:r>
              <a:rPr lang="tr-TR" sz="2800" dirty="0" smtClean="0">
                <a:solidFill>
                  <a:srgbClr val="FFFF00"/>
                </a:solidFill>
                <a:latin typeface="Arial Black" pitchFamily="34" charset="0"/>
              </a:rPr>
              <a:t>PAKETLİ GIDALARDA </a:t>
            </a:r>
          </a:p>
          <a:p>
            <a:pPr marL="742950" indent="-7429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KALORİ HESAPLAMASI,</a:t>
            </a:r>
          </a:p>
          <a:p>
            <a:pPr marL="742950" indent="-742950">
              <a:buAutoNum type="arabicPeriod"/>
            </a:pP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PROTEİN HESAPLAMASI,</a:t>
            </a:r>
          </a:p>
          <a:p>
            <a:pPr marL="742950" indent="-742950">
              <a:buAutoNum type="arabicPeriod"/>
            </a:pPr>
            <a:endParaRPr lang="tr-TR" sz="2800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742950" indent="-742950">
              <a:buAutoNum type="arabicPeriod"/>
            </a:pP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KARBONHİDRAT HESAPLAMASI YAPABİLİR.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3. BESİN HAZIRLAMA VE HİJYEN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- Gluten bulaşmış hiçbir mutfak </a:t>
            </a:r>
            <a:r>
              <a:rPr lang="tr-TR" sz="3200" dirty="0" smtClean="0"/>
              <a:t>eşyası </a:t>
            </a:r>
            <a:r>
              <a:rPr lang="tr-TR" sz="3200" dirty="0" smtClean="0"/>
              <a:t>kullanılmamalıdır.</a:t>
            </a:r>
          </a:p>
          <a:p>
            <a:r>
              <a:rPr lang="tr-TR" sz="3200" dirty="0" smtClean="0"/>
              <a:t>- Glutensiz ürün hazırlarken kesinlikle glutenli bir besine dokunulmamalıdır.</a:t>
            </a:r>
          </a:p>
          <a:p>
            <a:r>
              <a:rPr lang="tr-TR" sz="3200" dirty="0" smtClean="0"/>
              <a:t>- Salça, margarin gibi gıdalar glutenli ve glutensiz olarak ayrı muhafaza edilmelidir.</a:t>
            </a:r>
          </a:p>
          <a:p>
            <a:r>
              <a:rPr lang="tr-TR" sz="3200" dirty="0" smtClean="0"/>
              <a:t>- Gluten bulaşmış tahta veya teflon alet ile malzeme kullanılmamalıdır.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3. BESİN HAZIRLAMA VE HİJYEN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- Temizlik Bezleri sık yıkanmalı.</a:t>
            </a:r>
          </a:p>
          <a:p>
            <a:r>
              <a:rPr lang="tr-TR" sz="3200" dirty="0" smtClean="0"/>
              <a:t>- Gluten bulunma ihtimali olan ellere sürülebilen kozmetik  ve ilaç kullanılmamalıdır.</a:t>
            </a:r>
          </a:p>
          <a:p>
            <a:r>
              <a:rPr lang="tr-TR" sz="3200" dirty="0" smtClean="0"/>
              <a:t>- Mutfağınızda yeriniz müsaitse glutensiz yiyecekleri ayrı bir bölgede hazırlayın.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ÇÖLYAKLILAR İÇİN EN BÜYÜK RİSK GLUTEN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Çölyaklılar için glutenin çapraz bulaşması açısından riskli </a:t>
            </a:r>
            <a:r>
              <a:rPr lang="tr-TR" dirty="0" err="1" smtClean="0"/>
              <a:t>grupdur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Gluten yani yaygın olarak buğday unu;</a:t>
            </a:r>
          </a:p>
          <a:p>
            <a:r>
              <a:rPr lang="tr-TR" dirty="0" smtClean="0"/>
              <a:t>- Havada saatlerce asılı kalabilir,</a:t>
            </a:r>
          </a:p>
          <a:p>
            <a:r>
              <a:rPr lang="tr-TR" dirty="0" smtClean="0"/>
              <a:t>- Bulunduğu ortama yapışır,</a:t>
            </a:r>
          </a:p>
          <a:p>
            <a:r>
              <a:rPr lang="tr-TR" dirty="0" smtClean="0"/>
              <a:t>- Suyla temizlenebilir</a:t>
            </a:r>
          </a:p>
          <a:p>
            <a:r>
              <a:rPr lang="tr-TR" dirty="0" smtClean="0"/>
              <a:t>- Gıda Katkı Maddesi olarak sıkça kullanılır.</a:t>
            </a:r>
          </a:p>
          <a:p>
            <a:r>
              <a:rPr lang="tr-TR" dirty="0" smtClean="0"/>
              <a:t>- İlaç ve kozmetik sanayinde kullanımı yaygındır.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4. PİŞİRME SIRASINDA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- Fırın ayrı olmalı veya iyice temizlenmeli.</a:t>
            </a:r>
          </a:p>
          <a:p>
            <a:r>
              <a:rPr lang="tr-TR" sz="3200" dirty="0" smtClean="0"/>
              <a:t>- Teflon tava ve mutfak eşyaları kesinlikle ayrı olmalı, gluten ile temas etmemeli.</a:t>
            </a:r>
          </a:p>
          <a:p>
            <a:r>
              <a:rPr lang="tr-TR" sz="3200" dirty="0" smtClean="0"/>
              <a:t>- Tahta kaşıklar ayrı olmalı mümkün olduğu kadar tahta kaşık kullanımından kaçınılmalıdır.</a:t>
            </a:r>
          </a:p>
          <a:p>
            <a:r>
              <a:rPr lang="tr-TR" sz="3200" dirty="0" smtClean="0"/>
              <a:t>- </a:t>
            </a:r>
            <a:r>
              <a:rPr lang="tr-TR" sz="3000" dirty="0" smtClean="0"/>
              <a:t>Glutensiz mutfak eşyalarına ayırt edici olması açısından belirgin işaretler konulabilir.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5. SERVİS VE YEMEK SIRASINDA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- Çapraz bulaşma ihtimaline karşın önce glutensiz yemekler servis edilmelidir.</a:t>
            </a:r>
          </a:p>
          <a:p>
            <a:r>
              <a:rPr lang="tr-TR" sz="3200" dirty="0" smtClean="0"/>
              <a:t>- Sofrada glutenli yiyecekler varsa glutensiz yiyeceklere bulaşma olmaması için gerekli tedbirler alınmalıdır.</a:t>
            </a:r>
          </a:p>
          <a:p>
            <a:r>
              <a:rPr lang="tr-TR" sz="3200" dirty="0" smtClean="0"/>
              <a:t>- Tuzluk gibi ortak kullanılan malzemeler ayrı olmalı veya glutensiz beslenen bireyler temas etmemelidir.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5. SERVİS VE YEMEK SIRASINDA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- Glutensiz beslenen bireylerin özellikle kahvaltılık sürülebilen besinler başta olmak üzere tüm besinleri mutlaka ayrı olmalıdır.</a:t>
            </a:r>
          </a:p>
          <a:p>
            <a:r>
              <a:rPr lang="tr-TR" sz="3200" dirty="0" smtClean="0"/>
              <a:t>- Okullarda veya işyerinde aynı masada yemek yiyen kişiler bilinçlendirilmelidir.</a:t>
            </a:r>
          </a:p>
          <a:p>
            <a:r>
              <a:rPr lang="tr-TR" sz="3200" dirty="0" smtClean="0"/>
              <a:t>- </a:t>
            </a:r>
            <a:r>
              <a:rPr lang="tr-TR" sz="2900" dirty="0" smtClean="0"/>
              <a:t>Ana Okullarında yönetim ve öğretmen mutlaka bilinçlendirilmeli, yemek sırasında yukarda sayılan tedbirlerin alınması sağlanmalıdır.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6. DEPOLAMA VE NAKLİYE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- Buzdolabında </a:t>
            </a:r>
            <a:r>
              <a:rPr lang="tr-TR" sz="3200" dirty="0" err="1" smtClean="0"/>
              <a:t>vea</a:t>
            </a:r>
            <a:r>
              <a:rPr lang="tr-TR" sz="3200" dirty="0" smtClean="0"/>
              <a:t> raflarda glutensiz ürünler ayrı yerde bulundurulmalı bu mümkün değilse glutensiz ürünler üst raflarda muhafaza edilmelidir.</a:t>
            </a:r>
          </a:p>
          <a:p>
            <a:r>
              <a:rPr lang="tr-TR" sz="3200" dirty="0" smtClean="0"/>
              <a:t>- Alışveriş sonrasında paketli </a:t>
            </a:r>
            <a:r>
              <a:rPr lang="tr-TR" sz="3200" dirty="0" err="1" smtClean="0"/>
              <a:t>ürüler</a:t>
            </a:r>
            <a:r>
              <a:rPr lang="tr-TR" sz="3200" dirty="0" smtClean="0"/>
              <a:t> açılarak kavanoz veya saklama </a:t>
            </a:r>
            <a:r>
              <a:rPr lang="tr-TR" sz="3200" dirty="0" err="1" smtClean="0"/>
              <a:t>kablarında</a:t>
            </a:r>
            <a:r>
              <a:rPr lang="tr-TR" sz="3200" dirty="0" smtClean="0"/>
              <a:t> muhafaza edilmeli bu mümkün değilse paketler yıkanmalı veya </a:t>
            </a:r>
            <a:r>
              <a:rPr lang="tr-TR" sz="3200" smtClean="0"/>
              <a:t>üstü silinmelidir.</a:t>
            </a:r>
            <a:endParaRPr lang="tr-T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SONUÇ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/>
              <a:t>Çölyaklılar bir ürün hakkında gluten içeriyor olabileceğini dair herhangi bir şüphe duyuyorlarsa; bu ürünü kesinlikle kullanmamalıdır.</a:t>
            </a:r>
            <a:endParaRPr lang="tr-TR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HOCALARIMIZA TEŞEKKÜRLER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4929198"/>
            <a:ext cx="3500462" cy="1000132"/>
          </a:xfrm>
        </p:spPr>
        <p:txBody>
          <a:bodyPr anchor="ctr">
            <a:normAutofit fontScale="62500" lnSpcReduction="20000"/>
          </a:bodyPr>
          <a:lstStyle/>
          <a:p>
            <a:pPr marL="742950" indent="-742950" algn="ctr">
              <a:buNone/>
            </a:pPr>
            <a:r>
              <a:rPr lang="tr-TR" sz="2800" dirty="0" err="1" smtClean="0">
                <a:latin typeface="Arial Black" pitchFamily="34" charset="0"/>
              </a:rPr>
              <a:t>Prof.Dr</a:t>
            </a:r>
            <a:r>
              <a:rPr lang="tr-TR" sz="2800" dirty="0" smtClean="0">
                <a:latin typeface="Arial Black" pitchFamily="34" charset="0"/>
              </a:rPr>
              <a:t>. Mahir TURHAN </a:t>
            </a:r>
          </a:p>
          <a:p>
            <a:pPr marL="742950" indent="-742950" algn="ctr">
              <a:buNone/>
            </a:pPr>
            <a:r>
              <a:rPr lang="tr-TR" sz="2800" dirty="0" smtClean="0">
                <a:latin typeface="Arial Black" pitchFamily="34" charset="0"/>
              </a:rPr>
              <a:t>Mersin Üniversitesi </a:t>
            </a:r>
          </a:p>
          <a:p>
            <a:pPr marL="742950" indent="-742950" algn="ctr">
              <a:buNone/>
            </a:pPr>
            <a:r>
              <a:rPr lang="tr-TR" sz="2800" dirty="0" smtClean="0">
                <a:latin typeface="Arial Black" pitchFamily="34" charset="0"/>
              </a:rPr>
              <a:t>Gıda Müh. Bölüm Başkanı</a:t>
            </a:r>
          </a:p>
        </p:txBody>
      </p:sp>
      <p:pic>
        <p:nvPicPr>
          <p:cNvPr id="1026" name="Picture 2" descr="C:\Users\mehmet\Desktop\Prof. Dr. Gökhan Tümgö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39" y="1733551"/>
            <a:ext cx="2386019" cy="3052771"/>
          </a:xfrm>
          <a:prstGeom prst="rect">
            <a:avLst/>
          </a:prstGeom>
          <a:noFill/>
        </p:spPr>
      </p:pic>
      <p:pic>
        <p:nvPicPr>
          <p:cNvPr id="1027" name="Picture 3" descr="C:\Users\mehmet\Desktop\mtur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14488"/>
            <a:ext cx="2428892" cy="3097970"/>
          </a:xfrm>
          <a:prstGeom prst="rect">
            <a:avLst/>
          </a:prstGeom>
          <a:noFill/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4500562" y="4929198"/>
            <a:ext cx="3643338" cy="100013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Prof.Dr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Gökhan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TÜMGÖR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2800" dirty="0" smtClean="0">
                <a:latin typeface="Arial Black" pitchFamily="34" charset="0"/>
              </a:rPr>
              <a:t>Çukurova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Üniversitesi 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Çocuk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Gastroentroloji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785950"/>
          </a:xfrm>
        </p:spPr>
        <p:txBody>
          <a:bodyPr anchor="ctr">
            <a:normAutofit/>
          </a:bodyPr>
          <a:lstStyle/>
          <a:p>
            <a:pPr algn="ctr"/>
            <a:r>
              <a:rPr lang="tr-TR" sz="7200" b="1" dirty="0" smtClean="0">
                <a:solidFill>
                  <a:srgbClr val="C00000"/>
                </a:solidFill>
              </a:rPr>
              <a:t>TEŞEKKÜR EDERİM</a:t>
            </a:r>
            <a:endParaRPr lang="tr-TR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GLUTEN  KAYNAKLARI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- Buğday </a:t>
            </a:r>
          </a:p>
          <a:p>
            <a:r>
              <a:rPr lang="tr-TR" dirty="0" smtClean="0"/>
              <a:t>- Arpa</a:t>
            </a:r>
          </a:p>
          <a:p>
            <a:r>
              <a:rPr lang="tr-TR" dirty="0" smtClean="0"/>
              <a:t>- Malt</a:t>
            </a:r>
          </a:p>
          <a:p>
            <a:r>
              <a:rPr lang="tr-TR" dirty="0" smtClean="0"/>
              <a:t>- Çavdar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Spelt</a:t>
            </a:r>
            <a:r>
              <a:rPr lang="tr-TR" dirty="0" smtClean="0"/>
              <a:t> (Kavuzlu Buğday)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Tritikale</a:t>
            </a:r>
            <a:r>
              <a:rPr lang="tr-TR" dirty="0" smtClean="0"/>
              <a:t> (Buğday ile çavdarın melezleştirmesinden elde edilen yeni bir tahıl cinsi)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Kamut</a:t>
            </a:r>
            <a:r>
              <a:rPr lang="tr-TR" dirty="0" smtClean="0"/>
              <a:t> (Horasan Buğdayı)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GLUTEN MİKTARI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r>
              <a:rPr lang="tr-TR" dirty="0" smtClean="0"/>
              <a:t>Avrupa ve ülkemizde 20 mg/kg (</a:t>
            </a:r>
            <a:r>
              <a:rPr lang="tr-TR" dirty="0" err="1" smtClean="0"/>
              <a:t>ppm</a:t>
            </a:r>
            <a:r>
              <a:rPr lang="tr-TR" dirty="0" smtClean="0"/>
              <a:t>)’dan daha az gluten bulunan ürünler glutensiz kabul edilir.</a:t>
            </a:r>
          </a:p>
          <a:p>
            <a:r>
              <a:rPr lang="tr-TR" dirty="0" err="1" smtClean="0"/>
              <a:t>Ppm</a:t>
            </a:r>
            <a:r>
              <a:rPr lang="tr-TR" dirty="0" smtClean="0"/>
              <a:t>: Milyonda bir anlamına gelir. 20 </a:t>
            </a:r>
            <a:r>
              <a:rPr lang="tr-TR" dirty="0" err="1" smtClean="0"/>
              <a:t>ppm</a:t>
            </a:r>
            <a:r>
              <a:rPr lang="tr-TR" dirty="0" smtClean="0"/>
              <a:t> 1 milyon gramda 20 gram anlamına gelmektedir. </a:t>
            </a:r>
          </a:p>
          <a:p>
            <a:endParaRPr lang="tr-TR" dirty="0" smtClean="0"/>
          </a:p>
          <a:p>
            <a:r>
              <a:rPr lang="tr-TR" dirty="0" smtClean="0"/>
              <a:t>Dünyadaki oranlar</a:t>
            </a:r>
          </a:p>
          <a:p>
            <a:r>
              <a:rPr lang="tr-TR" dirty="0" smtClean="0"/>
              <a:t>20 </a:t>
            </a:r>
            <a:r>
              <a:rPr lang="tr-TR" dirty="0" err="1" smtClean="0"/>
              <a:t>ppm</a:t>
            </a:r>
            <a:r>
              <a:rPr lang="tr-TR" dirty="0" smtClean="0"/>
              <a:t> AB, İngiltere, ABD, Kanada</a:t>
            </a:r>
          </a:p>
          <a:p>
            <a:r>
              <a:rPr lang="tr-TR" dirty="0" smtClean="0"/>
              <a:t>10  </a:t>
            </a:r>
            <a:r>
              <a:rPr lang="tr-TR" dirty="0" err="1" smtClean="0"/>
              <a:t>ppm</a:t>
            </a:r>
            <a:r>
              <a:rPr lang="tr-TR" dirty="0" smtClean="0"/>
              <a:t> Arjantin</a:t>
            </a:r>
          </a:p>
          <a:p>
            <a:r>
              <a:rPr lang="tr-TR" dirty="0" smtClean="0"/>
              <a:t>3   </a:t>
            </a:r>
            <a:r>
              <a:rPr lang="tr-TR" dirty="0" err="1" smtClean="0"/>
              <a:t>ppm</a:t>
            </a:r>
            <a:r>
              <a:rPr lang="tr-TR" dirty="0" smtClean="0"/>
              <a:t> </a:t>
            </a:r>
            <a:r>
              <a:rPr lang="tr-TR" dirty="0" err="1" smtClean="0"/>
              <a:t>Avusturalya</a:t>
            </a:r>
            <a:r>
              <a:rPr lang="tr-TR" dirty="0" smtClean="0"/>
              <a:t>, Yeni </a:t>
            </a:r>
            <a:r>
              <a:rPr lang="tr-TR" dirty="0" err="1" smtClean="0"/>
              <a:t>Zellanda</a:t>
            </a:r>
            <a:r>
              <a:rPr lang="tr-TR" dirty="0" smtClean="0"/>
              <a:t>, Şili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ÇAPRAZ BULAŞMA VİDEOSU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500042"/>
            <a:ext cx="764386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b="1" dirty="0" smtClean="0">
                <a:solidFill>
                  <a:srgbClr val="C00000"/>
                </a:solidFill>
              </a:rPr>
              <a:t>ÇAPRAZ BULAŞMADAN NASIL KORUNABİLİRİZ</a:t>
            </a:r>
            <a:endParaRPr lang="tr-TR" sz="3400" b="1" dirty="0">
              <a:solidFill>
                <a:srgbClr val="C00000"/>
              </a:solidFill>
            </a:endParaRPr>
          </a:p>
        </p:txBody>
      </p:sp>
      <p:sp>
        <p:nvSpPr>
          <p:cNvPr id="4" name="4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dirty="0" smtClean="0"/>
              <a:t>1. Mutfak veya Üretim/İmalat Tesisinin Hazırlanması</a:t>
            </a:r>
          </a:p>
          <a:p>
            <a:r>
              <a:rPr lang="tr-TR" sz="3200" dirty="0" smtClean="0"/>
              <a:t>2. </a:t>
            </a:r>
            <a:r>
              <a:rPr lang="tr-TR" sz="3200" dirty="0" err="1" smtClean="0"/>
              <a:t>Hammade</a:t>
            </a:r>
            <a:r>
              <a:rPr lang="tr-TR" sz="3200" dirty="0" smtClean="0"/>
              <a:t> </a:t>
            </a:r>
            <a:r>
              <a:rPr lang="tr-TR" sz="3200" dirty="0" smtClean="0"/>
              <a:t>veya Paketli Ürün Temini </a:t>
            </a:r>
            <a:r>
              <a:rPr lang="tr-TR" sz="3200" dirty="0" smtClean="0"/>
              <a:t>Sırasında (Alışveriş)</a:t>
            </a:r>
            <a:endParaRPr lang="tr-TR" sz="3200" dirty="0" smtClean="0"/>
          </a:p>
          <a:p>
            <a:r>
              <a:rPr lang="tr-TR" sz="3200" dirty="0" smtClean="0"/>
              <a:t>3. Besin Hazırlama ve Hijyen Sırasında</a:t>
            </a:r>
          </a:p>
          <a:p>
            <a:r>
              <a:rPr lang="tr-TR" sz="3200" dirty="0" smtClean="0"/>
              <a:t>4. Pişirme Sırasında</a:t>
            </a:r>
          </a:p>
          <a:p>
            <a:r>
              <a:rPr lang="tr-TR" sz="3200" dirty="0" smtClean="0"/>
              <a:t>5. Servis ve Yemek Sırasında</a:t>
            </a:r>
          </a:p>
          <a:p>
            <a:r>
              <a:rPr lang="tr-TR" sz="3200" dirty="0" smtClean="0"/>
              <a:t>6. Depolama ve Nakliye Sırasında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1. Mutfak veya Üretim/İmalat Tesisinin Hazırlanması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- Fırınların temizlenmesi veya değiştirilmesi</a:t>
            </a:r>
          </a:p>
          <a:p>
            <a:r>
              <a:rPr lang="tr-TR" sz="3200" dirty="0" smtClean="0"/>
              <a:t>- Tahta ve Teflon mutfak aletlerinin değiştirilmesi,</a:t>
            </a:r>
          </a:p>
          <a:p>
            <a:r>
              <a:rPr lang="tr-TR" sz="3200" dirty="0" smtClean="0"/>
              <a:t>- Tost, Ekmek Yapma/kızartma </a:t>
            </a:r>
            <a:r>
              <a:rPr lang="tr-TR" sz="3200" dirty="0" err="1" smtClean="0"/>
              <a:t>makinalarının</a:t>
            </a:r>
            <a:r>
              <a:rPr lang="tr-TR" sz="3200" dirty="0" smtClean="0"/>
              <a:t> değiştirilmesi,</a:t>
            </a:r>
          </a:p>
          <a:p>
            <a:r>
              <a:rPr lang="tr-TR" sz="3200" dirty="0" smtClean="0"/>
              <a:t>Glutenli ve glutensiz gıdalardan izole edilmesi,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582</TotalTime>
  <Words>1076</Words>
  <PresentationFormat>Ekran Gösterisi (4:3)</PresentationFormat>
  <Paragraphs>189</Paragraphs>
  <Slides>46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Akış</vt:lpstr>
      <vt:lpstr>Mehmet TANRISEVEN Adana Çölyak Derneği, Glutensiz Beslenme ve  Gıda Kontrol Derneği Başkanı Gluten Scanner Kurcusu</vt:lpstr>
      <vt:lpstr>Slayt 2</vt:lpstr>
      <vt:lpstr>ÇAPRAZ BULAŞMA NEDİR (KONTAMİNASYON)</vt:lpstr>
      <vt:lpstr>ÇÖLYAKLILAR İÇİN EN BÜYÜK RİSK GLUTEN</vt:lpstr>
      <vt:lpstr>GLUTEN  KAYNAKLARI</vt:lpstr>
      <vt:lpstr>GLUTEN MİKTARI</vt:lpstr>
      <vt:lpstr>Slayt 7</vt:lpstr>
      <vt:lpstr>ÇAPRAZ BULAŞMADAN NASIL KORUNABİLİRİZ</vt:lpstr>
      <vt:lpstr>1. Mutfak veya Üretim/İmalat Tesisinin Hazırlanması</vt:lpstr>
      <vt:lpstr>2. HAMMADDE VEYA PAKETLİ ÜRÜN TEMİNİ (ALIŞVERİŞ)</vt:lpstr>
      <vt:lpstr>2. HAMMADDE VEYA PAKETLİ ÜRÜN TEMİNİ (ALIŞVERİŞ)</vt:lpstr>
      <vt:lpstr>2. HAMMADDE VEYA PAKETLİ ÜRÜN TEMİNİ (ALIŞVERİŞ) BİRLEŞTİRİLMİŞ LİSTE  www.glutenscanner.org</vt:lpstr>
      <vt:lpstr>RENKLERİN ANLAMLARI</vt:lpstr>
      <vt:lpstr>RENKLERİN ANLAMLARI</vt:lpstr>
      <vt:lpstr>RENKLERİN ANLAMLARI</vt:lpstr>
      <vt:lpstr>RENKLERİN ANLAMLARI</vt:lpstr>
      <vt:lpstr>GLUTEN SCANNER</vt:lpstr>
      <vt:lpstr>GLUTEN SCANNER NASIL KULLANILIR</vt:lpstr>
      <vt:lpstr>GLUTEN SCANNER NASIL KULLANILIR</vt:lpstr>
      <vt:lpstr>GLUTEN SCANNER NASIL KULLANILIR</vt:lpstr>
      <vt:lpstr>GLUTEN SCANNER NASIL KULLANILIR</vt:lpstr>
      <vt:lpstr>YILDIZLARIN ANLAMI</vt:lpstr>
      <vt:lpstr>YILDIZLARIN ANLAMI</vt:lpstr>
      <vt:lpstr>YILDIZLARIN ANLAMI</vt:lpstr>
      <vt:lpstr>YILDIZLARIN ANLAMI</vt:lpstr>
      <vt:lpstr>YILDIZLARIN ANLAMI</vt:lpstr>
      <vt:lpstr>MANUEL SORGU</vt:lpstr>
      <vt:lpstr>MANUEL SORGU</vt:lpstr>
      <vt:lpstr>MANUEL SORGU</vt:lpstr>
      <vt:lpstr>KAYIT EKRANI</vt:lpstr>
      <vt:lpstr>YENİ KAYIT DENETİMİ</vt:lpstr>
      <vt:lpstr>ONAY AŞAMALARI</vt:lpstr>
      <vt:lpstr>GELİŞTİRME ÇALIŞMALARI</vt:lpstr>
      <vt:lpstr>GELİŞTİRME ÇALIŞMALARI</vt:lpstr>
      <vt:lpstr>GELİŞTİRME ÇALIŞMALARI</vt:lpstr>
      <vt:lpstr>İMKAN VE KABİLİYETLERİ</vt:lpstr>
      <vt:lpstr>İMKAN VE KABİLİYETLERİ</vt:lpstr>
      <vt:lpstr>3. BESİN HAZIRLAMA VE HİJYEN</vt:lpstr>
      <vt:lpstr>3. BESİN HAZIRLAMA VE HİJYEN</vt:lpstr>
      <vt:lpstr>4. PİŞİRME SIRASINDA</vt:lpstr>
      <vt:lpstr>5. SERVİS VE YEMEK SIRASINDA</vt:lpstr>
      <vt:lpstr>5. SERVİS VE YEMEK SIRASINDA</vt:lpstr>
      <vt:lpstr>6. DEPOLAMA VE NAKLİYE</vt:lpstr>
      <vt:lpstr>SONUÇ</vt:lpstr>
      <vt:lpstr>HOCALARIMIZA TEŞEKKÜRLER</vt:lpstr>
      <vt:lpstr>TEŞEKKÜR EDERİM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Mehmet TANRISEVEN Gluten Scanner Kurcusu J.Asb.Kd.Bçvş.</dc:title>
  <dc:creator>mehmet tanriseven</dc:creator>
  <cp:lastModifiedBy>mehmet tanriseven</cp:lastModifiedBy>
  <cp:revision>124</cp:revision>
  <dcterms:created xsi:type="dcterms:W3CDTF">2016-05-09T17:50:53Z</dcterms:created>
  <dcterms:modified xsi:type="dcterms:W3CDTF">2017-08-26T06:20:52Z</dcterms:modified>
</cp:coreProperties>
</file>